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La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11" Type="http://schemas.openxmlformats.org/officeDocument/2006/relationships/slide" Target="slides/slide6.xml"/><Relationship Id="rId22" Type="http://schemas.openxmlformats.org/officeDocument/2006/relationships/font" Target="fonts/Lato-bold.fntdata"/><Relationship Id="rId10" Type="http://schemas.openxmlformats.org/officeDocument/2006/relationships/slide" Target="slides/slide5.xml"/><Relationship Id="rId21" Type="http://schemas.openxmlformats.org/officeDocument/2006/relationships/font" Target="fonts/Lato-regular.fntdata"/><Relationship Id="rId13" Type="http://schemas.openxmlformats.org/officeDocument/2006/relationships/slide" Target="slides/slide8.xml"/><Relationship Id="rId24" Type="http://schemas.openxmlformats.org/officeDocument/2006/relationships/font" Target="fonts/Lato-boldItalic.fntdata"/><Relationship Id="rId12" Type="http://schemas.openxmlformats.org/officeDocument/2006/relationships/slide" Target="slides/slide7.xml"/><Relationship Id="rId23" Type="http://schemas.openxmlformats.org/officeDocument/2006/relationships/font" Target="fonts/La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italic.fntdata"/><Relationship Id="rId6" Type="http://schemas.openxmlformats.org/officeDocument/2006/relationships/slide" Target="slides/slide1.xml"/><Relationship Id="rId18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b9e2ac6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b9e2ac6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c3a240315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c3a240315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c3a24031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6c3a24031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6c3a240315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6c3a240315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6c3a24031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6c3a24031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6c3a240315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6c3a240315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c3a24031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6c3a24031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c3a24031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c3a24031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6c3a240315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6c3a240315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c3a24031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c3a24031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mlg.eng.cam.ac.uk/blog/2024/01/20/flow-matching.html" TargetMode="External"/><Relationship Id="rId4" Type="http://schemas.openxmlformats.org/officeDocument/2006/relationships/hyperlink" Target="https://arxiv.org/pdf/2303.08797" TargetMode="External"/><Relationship Id="rId5" Type="http://schemas.openxmlformats.org/officeDocument/2006/relationships/hyperlink" Target="https://huggingface.co/datasets/black-forest-labs/kontext-bench/viewer/default/test?f%5Bcategory%5D%5Bvalue%5D=%27Style+Reference%27&amp;views%5B%5D=test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</a:t>
            </a:r>
            <a:r>
              <a:rPr lang="zh-TW"/>
              <a:t>的</a:t>
            </a:r>
            <a:r>
              <a:rPr lang="zh-TW">
                <a:solidFill>
                  <a:srgbClr val="93C47D"/>
                </a:solidFill>
              </a:rPr>
              <a:t>理解</a:t>
            </a:r>
            <a:endParaRPr>
              <a:solidFill>
                <a:srgbClr val="93C47D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              与</a:t>
            </a:r>
            <a:r>
              <a:rPr lang="zh-TW">
                <a:solidFill>
                  <a:srgbClr val="EA9999"/>
                </a:solidFill>
              </a:rPr>
              <a:t>思考</a:t>
            </a:r>
            <a:endParaRPr>
              <a:solidFill>
                <a:srgbClr val="EA9999"/>
              </a:solidFill>
            </a:endParaRPr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673300" y="292057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小志Jason 202507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提问交流环节</a:t>
            </a:r>
            <a:endParaRPr/>
          </a:p>
        </p:txBody>
      </p:sp>
      <p:sp>
        <p:nvSpPr>
          <p:cNvPr id="211" name="Google Shape;211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欢迎</a:t>
            </a:r>
            <a:r>
              <a:rPr lang="zh-TW" sz="3000"/>
              <a:t>商业合作，技术讨论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000"/>
              <a:t>QQ群：866612947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3000"/>
              <a:t>Wechatid: fkdeai</a:t>
            </a:r>
            <a:endParaRPr sz="30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参考：</a:t>
            </a:r>
            <a:endParaRPr/>
          </a:p>
        </p:txBody>
      </p:sp>
      <p:sp>
        <p:nvSpPr>
          <p:cNvPr id="217" name="Google Shape;217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https://mlg.eng.cam.ac.uk/blog/2024/01/20/flow-matching.html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https://arxiv.org/pdf/2303.08797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https://huggingface.co/datasets/black-forest-labs/kontext-bench/viewer/default/test?f%5Bcategory%5D%5Bvalue%5D=%27Style+Reference%27&amp;views%5B%5D=test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</a:t>
            </a:r>
            <a:r>
              <a:rPr lang="zh-TW"/>
              <a:t>结构图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3852250"/>
            <a:ext cx="7038900" cy="6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多通道架构，T=0用作训练/生成，T=1用作参考</a:t>
            </a:r>
            <a:endParaRPr/>
          </a:p>
        </p:txBody>
      </p:sp>
      <p:pic>
        <p:nvPicPr>
          <p:cNvPr id="142" name="Google Shape;142;p14" title="Kontext Structur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918275"/>
            <a:ext cx="6695402" cy="2840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43" name="Google Shape;143;p14"/>
          <p:cNvSpPr/>
          <p:nvPr/>
        </p:nvSpPr>
        <p:spPr>
          <a:xfrm>
            <a:off x="3107900" y="2206775"/>
            <a:ext cx="1288500" cy="15522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3513800" y="2695725"/>
            <a:ext cx="476700" cy="162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3528950" y="3345000"/>
            <a:ext cx="446400" cy="1623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Kontext架构</a:t>
            </a:r>
            <a:endParaRPr/>
          </a:p>
        </p:txBody>
      </p:sp>
      <p:sp>
        <p:nvSpPr>
          <p:cNvPr id="151" name="Google Shape;151;p15"/>
          <p:cNvSpPr txBox="1"/>
          <p:nvPr>
            <p:ph idx="1" type="body"/>
          </p:nvPr>
        </p:nvSpPr>
        <p:spPr>
          <a:xfrm>
            <a:off x="1297500" y="11161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kontext的架构：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在不训练参考的情况下，基于提示词训练/生成目标图像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flux dev: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基于提示词训练/生成目标图像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Kontext训练与推理</a:t>
            </a:r>
            <a:endParaRPr/>
          </a:p>
        </p:txBody>
      </p:sp>
      <p:sp>
        <p:nvSpPr>
          <p:cNvPr id="157" name="Google Shape;157;p16"/>
          <p:cNvSpPr txBox="1"/>
          <p:nvPr>
            <p:ph idx="1" type="body"/>
          </p:nvPr>
        </p:nvSpPr>
        <p:spPr>
          <a:xfrm>
            <a:off x="1297500" y="829050"/>
            <a:ext cx="7038900" cy="364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训练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生成</a:t>
            </a:r>
            <a:endParaRPr/>
          </a:p>
        </p:txBody>
      </p:sp>
      <p:pic>
        <p:nvPicPr>
          <p:cNvPr id="158" name="Google Shape;1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8376" y="1104975"/>
            <a:ext cx="6817152" cy="170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8375" y="3050569"/>
            <a:ext cx="6817152" cy="170428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6"/>
          <p:cNvSpPr txBox="1"/>
          <p:nvPr/>
        </p:nvSpPr>
        <p:spPr>
          <a:xfrm>
            <a:off x="399300" y="2186850"/>
            <a:ext cx="95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文字条件+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399300" y="4154825"/>
            <a:ext cx="959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文字条件+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6"/>
          <p:cNvSpPr txBox="1"/>
          <p:nvPr/>
        </p:nvSpPr>
        <p:spPr>
          <a:xfrm>
            <a:off x="6354400" y="720075"/>
            <a:ext cx="450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提示词：把花改成紫色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Kontext预训练</a:t>
            </a:r>
            <a:endParaRPr/>
          </a:p>
        </p:txBody>
      </p:sp>
      <p:sp>
        <p:nvSpPr>
          <p:cNvPr id="168" name="Google Shape;168;p17"/>
          <p:cNvSpPr txBox="1"/>
          <p:nvPr>
            <p:ph idx="1" type="body"/>
          </p:nvPr>
        </p:nvSpPr>
        <p:spPr>
          <a:xfrm>
            <a:off x="1297500" y="958850"/>
            <a:ext cx="7038900" cy="3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一致性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预训练对齐T0与T1的位置信息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基于文字条件的控制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增强一致性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T0与T1大小一致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提示词使用keep, same等提示词</a:t>
            </a:r>
            <a:endParaRPr/>
          </a:p>
        </p:txBody>
      </p:sp>
      <p:pic>
        <p:nvPicPr>
          <p:cNvPr id="169" name="Google Shape;16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300" y="624900"/>
            <a:ext cx="3893701" cy="389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</a:t>
            </a:r>
            <a:r>
              <a:rPr lang="zh-TW"/>
              <a:t>的使用</a:t>
            </a:r>
            <a:endParaRPr/>
          </a:p>
        </p:txBody>
      </p:sp>
      <p:sp>
        <p:nvSpPr>
          <p:cNvPr id="175" name="Google Shape;175;p18"/>
          <p:cNvSpPr txBox="1"/>
          <p:nvPr>
            <p:ph idx="1" type="body"/>
          </p:nvPr>
        </p:nvSpPr>
        <p:spPr>
          <a:xfrm>
            <a:off x="1297500" y="950775"/>
            <a:ext cx="7038900" cy="352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if 我们想要一致性, then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我们需要对齐位置信息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else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    生成不一致的图片，比如扩图融合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当参考图像(T1)和生成图像(T0)大小不一致时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相似度就会降低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如果我们既想要相似性又想要扩图怎么办？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6" name="Google Shape;17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6537" y="882187"/>
            <a:ext cx="1221725" cy="3665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825" y="882180"/>
            <a:ext cx="1221750" cy="244352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18"/>
          <p:cNvSpPr txBox="1"/>
          <p:nvPr/>
        </p:nvSpPr>
        <p:spPr>
          <a:xfrm>
            <a:off x="4995000" y="514550"/>
            <a:ext cx="3780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一致性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p18"/>
          <p:cNvSpPr txBox="1"/>
          <p:nvPr/>
        </p:nvSpPr>
        <p:spPr>
          <a:xfrm>
            <a:off x="6786525" y="514550"/>
            <a:ext cx="187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扩图</a:t>
            </a: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融合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Kontext的使用</a:t>
            </a:r>
            <a:endParaRPr/>
          </a:p>
        </p:txBody>
      </p:sp>
      <p:pic>
        <p:nvPicPr>
          <p:cNvPr id="185" name="Google Shape;18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975" y="1968818"/>
            <a:ext cx="1221750" cy="2443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1450" y="1955263"/>
            <a:ext cx="1221750" cy="247064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 txBox="1"/>
          <p:nvPr/>
        </p:nvSpPr>
        <p:spPr>
          <a:xfrm>
            <a:off x="350975" y="1567550"/>
            <a:ext cx="58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参考T1生图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19"/>
          <p:cNvSpPr txBox="1"/>
          <p:nvPr/>
        </p:nvSpPr>
        <p:spPr>
          <a:xfrm>
            <a:off x="1822775" y="1567550"/>
            <a:ext cx="5843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Pad Image For Outpainting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9" name="Google Shape;18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4643008" y="1952449"/>
            <a:ext cx="680625" cy="2752801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9"/>
          <p:cNvSpPr txBox="1"/>
          <p:nvPr/>
        </p:nvSpPr>
        <p:spPr>
          <a:xfrm>
            <a:off x="4011925" y="1567550"/>
            <a:ext cx="4866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参考扩图+文字条件生图      (便于对比，所以水平展示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1" name="Google Shape;19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23383" y="1952450"/>
            <a:ext cx="2854534" cy="28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Kontext的使用</a:t>
            </a:r>
            <a:endParaRPr/>
          </a:p>
        </p:txBody>
      </p:sp>
      <p:sp>
        <p:nvSpPr>
          <p:cNvPr id="197" name="Google Shape;197;p20"/>
          <p:cNvSpPr txBox="1"/>
          <p:nvPr>
            <p:ph idx="1" type="body"/>
          </p:nvPr>
        </p:nvSpPr>
        <p:spPr>
          <a:xfrm>
            <a:off x="1297500" y="1042100"/>
            <a:ext cx="7038900" cy="343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扩图需要配合提示词，来达到一致性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还有其他的修改类别，比如：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Instruction Editing - (Local, </a:t>
            </a:r>
            <a:r>
              <a:rPr lang="zh-TW"/>
              <a:t>Global</a:t>
            </a:r>
            <a:r>
              <a:rPr lang="zh-TW"/>
              <a:t>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Character Reference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Text Editing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Style Reference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8" name="Google Shape;1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9458" y="1128625"/>
            <a:ext cx="2854534" cy="2886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Kontext的使用-</a:t>
            </a:r>
            <a:r>
              <a:rPr lang="zh-TW"/>
              <a:t>续</a:t>
            </a:r>
            <a:endParaRPr/>
          </a:p>
        </p:txBody>
      </p:sp>
      <p:sp>
        <p:nvSpPr>
          <p:cNvPr id="204" name="Google Shape;204;p21"/>
          <p:cNvSpPr txBox="1"/>
          <p:nvPr>
            <p:ph idx="1" type="body"/>
          </p:nvPr>
        </p:nvSpPr>
        <p:spPr>
          <a:xfrm>
            <a:off x="1297500" y="1042100"/>
            <a:ext cx="7038900" cy="38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Instruction Editing - (Local, Global), Character Reference, Text Editing, Style Reference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不同的Task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优点：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增强了模型的能力范围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泛化好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缺点：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对用户意图判定不准确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zh-TW"/>
              <a:t>降低一致性，混淆不同任务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951" y="2379000"/>
            <a:ext cx="3260374" cy="21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